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23"/>
    <a:srgbClr val="461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1CBD-CF59-496A-81AB-33903D21E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A90D-6CCF-4455-96B0-8ADEDE1BC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ABDBC0D0-700C-454F-BEA1-FEA015371CD6}"/>
              </a:ext>
            </a:extLst>
          </p:cNvPr>
          <p:cNvSpPr/>
          <p:nvPr/>
        </p:nvSpPr>
        <p:spPr>
          <a:xfrm>
            <a:off x="83194" y="4521434"/>
            <a:ext cx="2573350" cy="1850605"/>
          </a:xfrm>
          <a:prstGeom prst="rect">
            <a:avLst/>
          </a:prstGeom>
          <a:solidFill>
            <a:srgbClr val="461D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8EF7B7-92EB-4C89-BC93-5D67257ECE34}"/>
              </a:ext>
            </a:extLst>
          </p:cNvPr>
          <p:cNvSpPr/>
          <p:nvPr/>
        </p:nvSpPr>
        <p:spPr>
          <a:xfrm>
            <a:off x="83194" y="2290085"/>
            <a:ext cx="2568633" cy="2235867"/>
          </a:xfrm>
          <a:prstGeom prst="rect">
            <a:avLst/>
          </a:prstGeom>
          <a:solidFill>
            <a:srgbClr val="461D7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DD25557-02DC-4C72-9701-91D4705FEEAD}"/>
              </a:ext>
            </a:extLst>
          </p:cNvPr>
          <p:cNvSpPr/>
          <p:nvPr/>
        </p:nvSpPr>
        <p:spPr>
          <a:xfrm>
            <a:off x="2712925" y="2751516"/>
            <a:ext cx="6338255" cy="3615179"/>
          </a:xfrm>
          <a:prstGeom prst="rect">
            <a:avLst/>
          </a:prstGeom>
          <a:solidFill>
            <a:srgbClr val="FDD02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9D4B94-78FD-44AD-A9A1-6BA70F3992A9}"/>
              </a:ext>
            </a:extLst>
          </p:cNvPr>
          <p:cNvSpPr/>
          <p:nvPr/>
        </p:nvSpPr>
        <p:spPr>
          <a:xfrm>
            <a:off x="81481" y="598332"/>
            <a:ext cx="4613629" cy="1632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D1139E-2A93-4516-85AF-F4AF28200AB8}"/>
              </a:ext>
            </a:extLst>
          </p:cNvPr>
          <p:cNvSpPr/>
          <p:nvPr/>
        </p:nvSpPr>
        <p:spPr>
          <a:xfrm>
            <a:off x="4572000" y="598332"/>
            <a:ext cx="4479180" cy="2103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C885F-CDFD-4F5A-AA93-CBA11F9061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5" y="6376739"/>
            <a:ext cx="2668449" cy="498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3EDA2B-5543-44B0-B0B8-D656713E4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64" y="89079"/>
            <a:ext cx="7631672" cy="408811"/>
          </a:xfrm>
          <a:solidFill>
            <a:srgbClr val="461D7C"/>
          </a:solidFill>
        </p:spPr>
        <p:txBody>
          <a:bodyPr anchor="ctr">
            <a:normAutofit/>
          </a:bodyPr>
          <a:lstStyle/>
          <a:p>
            <a:r>
              <a:rPr lang="en-US" sz="2200" i="1" dirty="0">
                <a:solidFill>
                  <a:srgbClr val="FDD023"/>
                </a:solidFill>
                <a:latin typeface="+mn-lt"/>
              </a:rPr>
              <a:t>Decentralized </a:t>
            </a:r>
            <a:r>
              <a:rPr lang="en-US" sz="2000" i="1" dirty="0">
                <a:solidFill>
                  <a:srgbClr val="FDD023"/>
                </a:solidFill>
                <a:latin typeface="+mn-lt"/>
              </a:rPr>
              <a:t>Formation</a:t>
            </a:r>
            <a:r>
              <a:rPr lang="en-US" sz="2200" i="1" dirty="0">
                <a:solidFill>
                  <a:srgbClr val="FDD023"/>
                </a:solidFill>
                <a:latin typeface="+mn-lt"/>
              </a:rPr>
              <a:t> Control of Teams of Autonomous Agents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F2547-0106-4817-8AAD-662BB7C15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5" y="6374235"/>
            <a:ext cx="1442202" cy="499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B7971-CF36-4E37-87C6-FBB38B6A1CE9}"/>
              </a:ext>
            </a:extLst>
          </p:cNvPr>
          <p:cNvSpPr txBox="1"/>
          <p:nvPr/>
        </p:nvSpPr>
        <p:spPr>
          <a:xfrm>
            <a:off x="1354294" y="6440196"/>
            <a:ext cx="17807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50" b="1" dirty="0">
                <a:solidFill>
                  <a:srgbClr val="461D7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Innovation in Control and</a:t>
            </a:r>
          </a:p>
          <a:p>
            <a:pPr algn="just"/>
            <a:r>
              <a:rPr lang="en-US" sz="950" b="1" dirty="0">
                <a:solidFill>
                  <a:srgbClr val="461D7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Robotics Engineering Lab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127E4-0262-4609-B185-F8C58CFA52CF}"/>
              </a:ext>
            </a:extLst>
          </p:cNvPr>
          <p:cNvSpPr txBox="1"/>
          <p:nvPr/>
        </p:nvSpPr>
        <p:spPr>
          <a:xfrm>
            <a:off x="3456327" y="6451456"/>
            <a:ext cx="223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Dr. Marcio de Queiroz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4ED40-B98A-4F3E-A016-52A2F6C962D0}"/>
              </a:ext>
            </a:extLst>
          </p:cNvPr>
          <p:cNvSpPr txBox="1"/>
          <p:nvPr/>
        </p:nvSpPr>
        <p:spPr>
          <a:xfrm>
            <a:off x="75402" y="599671"/>
            <a:ext cx="1037647" cy="307777"/>
          </a:xfrm>
          <a:prstGeom prst="rect">
            <a:avLst/>
          </a:prstGeom>
          <a:solidFill>
            <a:srgbClr val="461D7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Motivation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E6CD4-AB79-4D70-9A37-3F63CB791700}"/>
              </a:ext>
            </a:extLst>
          </p:cNvPr>
          <p:cNvSpPr txBox="1"/>
          <p:nvPr/>
        </p:nvSpPr>
        <p:spPr>
          <a:xfrm>
            <a:off x="1951674" y="706974"/>
            <a:ext cx="62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7C030E-3942-4E11-88AA-6A420CF7730A}"/>
              </a:ext>
            </a:extLst>
          </p:cNvPr>
          <p:cNvSpPr txBox="1"/>
          <p:nvPr/>
        </p:nvSpPr>
        <p:spPr>
          <a:xfrm>
            <a:off x="899914" y="2641806"/>
            <a:ext cx="93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Centralized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30841C-080B-4E38-8C25-4FB397162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82" y="2894524"/>
            <a:ext cx="423240" cy="4232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3ED9484-242C-4A9B-973A-66D8DA0BDFBB}"/>
              </a:ext>
            </a:extLst>
          </p:cNvPr>
          <p:cNvSpPr txBox="1"/>
          <p:nvPr/>
        </p:nvSpPr>
        <p:spPr>
          <a:xfrm>
            <a:off x="1698983" y="3280727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Localization (L)</a:t>
            </a:r>
            <a:endParaRPr lang="en-US" sz="1050" i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7491A-5382-48F3-9D3B-90011C04A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41" y="3477420"/>
            <a:ext cx="413598" cy="4135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98CF0B6-85A1-4D81-B535-46C533B43847}"/>
              </a:ext>
            </a:extLst>
          </p:cNvPr>
          <p:cNvSpPr txBox="1"/>
          <p:nvPr/>
        </p:nvSpPr>
        <p:spPr>
          <a:xfrm>
            <a:off x="714085" y="3838435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Communication (C)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6627F24-A7A0-45CE-B1A3-A99FE1264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60" y="3639836"/>
            <a:ext cx="311865" cy="3118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744206-37FE-41D1-98AF-BDB2DE11457B}"/>
              </a:ext>
            </a:extLst>
          </p:cNvPr>
          <p:cNvSpPr txBox="1"/>
          <p:nvPr/>
        </p:nvSpPr>
        <p:spPr>
          <a:xfrm>
            <a:off x="1795042" y="3905641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Processing (P)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4CFC35-C956-4D62-A3CF-B34F1D42AD41}"/>
              </a:ext>
            </a:extLst>
          </p:cNvPr>
          <p:cNvSpPr>
            <a:spLocks/>
          </p:cNvSpPr>
          <p:nvPr/>
        </p:nvSpPr>
        <p:spPr>
          <a:xfrm>
            <a:off x="643324" y="2982677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1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BB36A4-3201-4353-A380-828A1117704B}"/>
              </a:ext>
            </a:extLst>
          </p:cNvPr>
          <p:cNvSpPr/>
          <p:nvPr/>
        </p:nvSpPr>
        <p:spPr>
          <a:xfrm>
            <a:off x="79277" y="4044022"/>
            <a:ext cx="1706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>
                <a:ea typeface="Cambria" panose="02040503050406030204" pitchFamily="18" charset="0"/>
                <a:cs typeface="Arial" panose="020B0604020202020204" pitchFamily="34" charset="0"/>
              </a:rPr>
              <a:t>Unified L/C/P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b="1" i="1" dirty="0">
                <a:ea typeface="Cambria" panose="02040503050406030204" pitchFamily="18" charset="0"/>
                <a:cs typeface="Arial" panose="020B0604020202020204" pitchFamily="34" charset="0"/>
              </a:rPr>
              <a:t>Critical points-of-failure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1E9141-52B5-4855-9A08-EC07C5A18297}"/>
              </a:ext>
            </a:extLst>
          </p:cNvPr>
          <p:cNvSpPr txBox="1"/>
          <p:nvPr/>
        </p:nvSpPr>
        <p:spPr>
          <a:xfrm>
            <a:off x="338527" y="3311447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Agents</a:t>
            </a:r>
            <a:endParaRPr lang="en-US" sz="1050" i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80307D8-159F-4911-8704-3756526B61DE}"/>
              </a:ext>
            </a:extLst>
          </p:cNvPr>
          <p:cNvSpPr>
            <a:spLocks/>
          </p:cNvSpPr>
          <p:nvPr/>
        </p:nvSpPr>
        <p:spPr>
          <a:xfrm>
            <a:off x="222470" y="3136679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2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C281B0C-8778-4AB8-907E-769AB783D4CE}"/>
              </a:ext>
            </a:extLst>
          </p:cNvPr>
          <p:cNvSpPr>
            <a:spLocks/>
          </p:cNvSpPr>
          <p:nvPr/>
        </p:nvSpPr>
        <p:spPr>
          <a:xfrm>
            <a:off x="848015" y="3423753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4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4DC7407-652F-4193-91C8-5E777038C6A7}"/>
              </a:ext>
            </a:extLst>
          </p:cNvPr>
          <p:cNvSpPr>
            <a:spLocks/>
          </p:cNvSpPr>
          <p:nvPr/>
        </p:nvSpPr>
        <p:spPr>
          <a:xfrm>
            <a:off x="502314" y="3610676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B3C9B7AC-9236-4CCE-9A26-F9A63E983ECF}"/>
              </a:ext>
            </a:extLst>
          </p:cNvPr>
          <p:cNvSpPr/>
          <p:nvPr/>
        </p:nvSpPr>
        <p:spPr>
          <a:xfrm>
            <a:off x="4311572" y="1436858"/>
            <a:ext cx="600394" cy="330625"/>
          </a:xfrm>
          <a:prstGeom prst="rightArrow">
            <a:avLst/>
          </a:prstGeom>
          <a:solidFill>
            <a:srgbClr val="461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95FB2A-21A9-4249-BD27-94E0587A8F5A}"/>
              </a:ext>
            </a:extLst>
          </p:cNvPr>
          <p:cNvSpPr txBox="1"/>
          <p:nvPr/>
        </p:nvSpPr>
        <p:spPr>
          <a:xfrm>
            <a:off x="5042592" y="2093086"/>
            <a:ext cx="16276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Air traffic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Search and rescue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Area coverage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42240A-F91A-4523-8708-A18DFE69030B}"/>
              </a:ext>
            </a:extLst>
          </p:cNvPr>
          <p:cNvSpPr txBox="1"/>
          <p:nvPr/>
        </p:nvSpPr>
        <p:spPr>
          <a:xfrm>
            <a:off x="6206126" y="619885"/>
            <a:ext cx="1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Engineered Systems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7AB8866-0339-49ED-A5FA-B44537A6AD3D}"/>
              </a:ext>
            </a:extLst>
          </p:cNvPr>
          <p:cNvSpPr txBox="1"/>
          <p:nvPr/>
        </p:nvSpPr>
        <p:spPr>
          <a:xfrm>
            <a:off x="6658075" y="2093086"/>
            <a:ext cx="2230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Perimeter protection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Co-transportation of large objects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88EFB6-AFB0-469B-987A-0B1D58E33715}"/>
              </a:ext>
            </a:extLst>
          </p:cNvPr>
          <p:cNvSpPr txBox="1"/>
          <p:nvPr/>
        </p:nvSpPr>
        <p:spPr>
          <a:xfrm>
            <a:off x="841359" y="4522240"/>
            <a:ext cx="10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Decentralized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291C9B-9AAA-41A1-ACC8-64679D211B0C}"/>
              </a:ext>
            </a:extLst>
          </p:cNvPr>
          <p:cNvCxnSpPr>
            <a:cxnSpLocks/>
          </p:cNvCxnSpPr>
          <p:nvPr/>
        </p:nvCxnSpPr>
        <p:spPr>
          <a:xfrm flipV="1">
            <a:off x="1104607" y="4959484"/>
            <a:ext cx="310896" cy="9144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CCF2729-57CD-4805-850C-DAFF514AE9D4}"/>
              </a:ext>
            </a:extLst>
          </p:cNvPr>
          <p:cNvCxnSpPr>
            <a:cxnSpLocks/>
            <a:endCxn id="87" idx="4"/>
          </p:cNvCxnSpPr>
          <p:nvPr/>
        </p:nvCxnSpPr>
        <p:spPr>
          <a:xfrm flipV="1">
            <a:off x="1311513" y="5015167"/>
            <a:ext cx="208754" cy="51849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E71059-79C9-4716-958A-EDD68D1E567C}"/>
              </a:ext>
            </a:extLst>
          </p:cNvPr>
          <p:cNvCxnSpPr>
            <a:cxnSpLocks/>
          </p:cNvCxnSpPr>
          <p:nvPr/>
        </p:nvCxnSpPr>
        <p:spPr>
          <a:xfrm flipH="1" flipV="1">
            <a:off x="994650" y="5244761"/>
            <a:ext cx="177813" cy="30933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BC7C6E4-D6F2-4B73-892D-5E479B547208}"/>
              </a:ext>
            </a:extLst>
          </p:cNvPr>
          <p:cNvCxnSpPr>
            <a:cxnSpLocks/>
          </p:cNvCxnSpPr>
          <p:nvPr/>
        </p:nvCxnSpPr>
        <p:spPr>
          <a:xfrm flipH="1" flipV="1">
            <a:off x="1616291" y="4976902"/>
            <a:ext cx="96023" cy="248879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B1CA269-70A7-4DF1-8541-1A1C77E7430B}"/>
              </a:ext>
            </a:extLst>
          </p:cNvPr>
          <p:cNvCxnSpPr>
            <a:cxnSpLocks/>
          </p:cNvCxnSpPr>
          <p:nvPr/>
        </p:nvCxnSpPr>
        <p:spPr>
          <a:xfrm flipV="1">
            <a:off x="1386436" y="5480238"/>
            <a:ext cx="323682" cy="16074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B857CA05-86F4-4627-8D9C-51AFD711CF51}"/>
              </a:ext>
            </a:extLst>
          </p:cNvPr>
          <p:cNvSpPr/>
          <p:nvPr/>
        </p:nvSpPr>
        <p:spPr>
          <a:xfrm>
            <a:off x="112869" y="5751016"/>
            <a:ext cx="2780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>
                <a:ea typeface="Cambria" panose="02040503050406030204" pitchFamily="18" charset="0"/>
                <a:cs typeface="Arial" panose="020B0604020202020204" pitchFamily="34" charset="0"/>
              </a:rPr>
              <a:t>Distributed, onboard L/C/P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b="1" i="1" dirty="0">
                <a:ea typeface="Cambria" panose="02040503050406030204" pitchFamily="18" charset="0"/>
                <a:cs typeface="Arial" panose="020B0604020202020204" pitchFamily="34" charset="0"/>
              </a:rPr>
              <a:t>Robust and versatile (e.g., GPS-denied environments)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76C32BB-6CFF-4C36-A276-565BF53F2469}"/>
              </a:ext>
            </a:extLst>
          </p:cNvPr>
          <p:cNvSpPr>
            <a:spLocks/>
          </p:cNvSpPr>
          <p:nvPr/>
        </p:nvSpPr>
        <p:spPr>
          <a:xfrm>
            <a:off x="1405156" y="4789081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1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433AB63-3876-4DF4-BCD3-F08ED508EFA2}"/>
              </a:ext>
            </a:extLst>
          </p:cNvPr>
          <p:cNvSpPr>
            <a:spLocks/>
          </p:cNvSpPr>
          <p:nvPr/>
        </p:nvSpPr>
        <p:spPr>
          <a:xfrm>
            <a:off x="878290" y="5011153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2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36C6731-C832-4BF9-A192-49E4E61BE121}"/>
              </a:ext>
            </a:extLst>
          </p:cNvPr>
          <p:cNvSpPr>
            <a:spLocks/>
          </p:cNvSpPr>
          <p:nvPr/>
        </p:nvSpPr>
        <p:spPr>
          <a:xfrm>
            <a:off x="1148257" y="5533660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D8D5A95-33C5-4D2C-B79A-6B9CAA8E9C76}"/>
              </a:ext>
            </a:extLst>
          </p:cNvPr>
          <p:cNvSpPr>
            <a:spLocks/>
          </p:cNvSpPr>
          <p:nvPr/>
        </p:nvSpPr>
        <p:spPr>
          <a:xfrm>
            <a:off x="1609810" y="5246284"/>
            <a:ext cx="230221" cy="2260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ea typeface="Cambria" panose="02040503050406030204" pitchFamily="18" charset="0"/>
              </a:rPr>
              <a:t>4</a:t>
            </a:r>
            <a:endParaRPr lang="en-US" sz="2000" dirty="0">
              <a:solidFill>
                <a:sysClr val="windowText" lastClr="000000"/>
              </a:solidFill>
              <a:ea typeface="Cambria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166702-F302-469A-9C95-444668F1E936}"/>
              </a:ext>
            </a:extLst>
          </p:cNvPr>
          <p:cNvSpPr txBox="1"/>
          <p:nvPr/>
        </p:nvSpPr>
        <p:spPr>
          <a:xfrm>
            <a:off x="2794135" y="3059293"/>
            <a:ext cx="194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Rigid graph theory	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Nonlinear systems theory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Distance-based control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7DF9C5E-714E-424C-92C1-53D69A1084B9}"/>
              </a:ext>
            </a:extLst>
          </p:cNvPr>
          <p:cNvSpPr txBox="1"/>
          <p:nvPr/>
        </p:nvSpPr>
        <p:spPr>
          <a:xfrm>
            <a:off x="534753" y="2290085"/>
            <a:ext cx="1665515" cy="307777"/>
          </a:xfrm>
          <a:prstGeom prst="rect">
            <a:avLst/>
          </a:prstGeom>
          <a:solidFill>
            <a:srgbClr val="461D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Autonomy Modes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4D568B4-FF59-4FA2-82DD-8D69166F3693}"/>
              </a:ext>
            </a:extLst>
          </p:cNvPr>
          <p:cNvSpPr txBox="1"/>
          <p:nvPr/>
        </p:nvSpPr>
        <p:spPr>
          <a:xfrm>
            <a:off x="5395219" y="2751516"/>
            <a:ext cx="1265196" cy="307777"/>
          </a:xfrm>
          <a:prstGeom prst="rect">
            <a:avLst/>
          </a:prstGeom>
          <a:solidFill>
            <a:srgbClr val="461D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Our Research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8AE316-E898-4E50-BC1D-16DC347F741A}"/>
              </a:ext>
            </a:extLst>
          </p:cNvPr>
          <p:cNvSpPr txBox="1"/>
          <p:nvPr/>
        </p:nvSpPr>
        <p:spPr>
          <a:xfrm>
            <a:off x="4812610" y="3059293"/>
            <a:ext cx="211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Applications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Formation maneuvering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Target interception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Splitting and merging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1D1E0EA-0A16-4942-B3DB-97DB96F766AB}"/>
              </a:ext>
            </a:extLst>
          </p:cNvPr>
          <p:cNvSpPr txBox="1"/>
          <p:nvPr/>
        </p:nvSpPr>
        <p:spPr>
          <a:xfrm>
            <a:off x="4171344" y="1175535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Inspiration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BE827E-CFF0-40AB-931D-865CD290FFD5}"/>
              </a:ext>
            </a:extLst>
          </p:cNvPr>
          <p:cNvSpPr txBox="1"/>
          <p:nvPr/>
        </p:nvSpPr>
        <p:spPr>
          <a:xfrm>
            <a:off x="6951453" y="3082390"/>
            <a:ext cx="211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Outcomes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Switched autonomy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Stability guarantees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200" dirty="0"/>
              <a:t>Collision/obstacle avoidance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C7F6C2D-5F0F-40ED-8F68-16074A14F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85" y="4044023"/>
            <a:ext cx="1483065" cy="2316876"/>
          </a:xfrm>
          <a:prstGeom prst="rect">
            <a:avLst/>
          </a:prstGeom>
          <a:ln>
            <a:noFill/>
          </a:ln>
        </p:spPr>
      </p:pic>
      <p:pic>
        <p:nvPicPr>
          <p:cNvPr id="111" name="Picture 110" descr="A picture containing LEGO, toy, indoor, road&#10;&#10;Description generated with very high confidence">
            <a:extLst>
              <a:ext uri="{FF2B5EF4-FFF2-40B4-BE49-F238E27FC236}">
                <a16:creationId xmlns:a16="http://schemas.microsoft.com/office/drawing/2014/main" id="{7BE16ACC-937D-4AA2-AA9A-178D2A213C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74" t="862" r="8683" b="5874"/>
          <a:stretch/>
        </p:blipFill>
        <p:spPr>
          <a:xfrm>
            <a:off x="5935095" y="4218455"/>
            <a:ext cx="1570482" cy="115866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3EA5E389-CD58-4D3D-954B-2527DF052400}"/>
              </a:ext>
            </a:extLst>
          </p:cNvPr>
          <p:cNvSpPr txBox="1"/>
          <p:nvPr/>
        </p:nvSpPr>
        <p:spPr>
          <a:xfrm>
            <a:off x="6243573" y="3936909"/>
            <a:ext cx="1263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Experimentation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DF3925-ECD6-40D4-BC36-A752CDFCC0AA}"/>
              </a:ext>
            </a:extLst>
          </p:cNvPr>
          <p:cNvSpPr txBox="1"/>
          <p:nvPr/>
        </p:nvSpPr>
        <p:spPr>
          <a:xfrm>
            <a:off x="4293601" y="4551850"/>
            <a:ext cx="92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Computer Simulation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20D8FE-45C6-431D-871D-465469D4EF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762" t="5446" r="32767" b="3946"/>
          <a:stretch/>
        </p:blipFill>
        <p:spPr>
          <a:xfrm>
            <a:off x="2763628" y="4148381"/>
            <a:ext cx="1499087" cy="2035431"/>
          </a:xfrm>
          <a:prstGeom prst="rect">
            <a:avLst/>
          </a:prstGeom>
        </p:spPr>
      </p:pic>
      <p:pic>
        <p:nvPicPr>
          <p:cNvPr id="17" name="Picture 16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0273E566-3F3A-4250-B492-CCAC8126E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92" y="1010061"/>
            <a:ext cx="1930165" cy="1206354"/>
          </a:xfrm>
          <a:prstGeom prst="rect">
            <a:avLst/>
          </a:prstGeom>
        </p:spPr>
      </p:pic>
      <p:pic>
        <p:nvPicPr>
          <p:cNvPr id="1030" name="Picture 6" descr="Why do birds flock together? – How It Works">
            <a:extLst>
              <a:ext uri="{FF2B5EF4-FFF2-40B4-BE49-F238E27FC236}">
                <a16:creationId xmlns:a16="http://schemas.microsoft.com/office/drawing/2014/main" id="{64806746-4534-401A-B369-C9BF724D8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87759" y="1013917"/>
            <a:ext cx="2055038" cy="12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ston Dynamics celebrates looming commercial sales by towing a truck with  10 robo-dogs">
            <a:extLst>
              <a:ext uri="{FF2B5EF4-FFF2-40B4-BE49-F238E27FC236}">
                <a16:creationId xmlns:a16="http://schemas.microsoft.com/office/drawing/2014/main" id="{12D25A8E-BF57-4300-A92F-44F3C5C48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5" b="778"/>
          <a:stretch/>
        </p:blipFill>
        <p:spPr bwMode="auto">
          <a:xfrm>
            <a:off x="5048691" y="907504"/>
            <a:ext cx="2055132" cy="11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Swarm Drones are Mimicking Nature - DRONELIFE">
            <a:extLst>
              <a:ext uri="{FF2B5EF4-FFF2-40B4-BE49-F238E27FC236}">
                <a16:creationId xmlns:a16="http://schemas.microsoft.com/office/drawing/2014/main" id="{772FDC6C-41D5-4993-9008-8C4458EC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74" y="1002240"/>
            <a:ext cx="1866976" cy="10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FB254930-9E26-4927-8B14-730E4DB5EE4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6480" b="1809"/>
          <a:stretch/>
        </p:blipFill>
        <p:spPr>
          <a:xfrm>
            <a:off x="5940500" y="5431226"/>
            <a:ext cx="1570482" cy="936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217409-EB02-4A3D-A2AF-F09A2F9FA04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909" t="5179" r="7301"/>
          <a:stretch/>
        </p:blipFill>
        <p:spPr>
          <a:xfrm>
            <a:off x="4170301" y="5069907"/>
            <a:ext cx="1681862" cy="1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2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2062</TotalTime>
  <Words>123</Words>
  <Application>Microsoft Office PowerPoint</Application>
  <PresentationFormat>On-screen Show (4:3)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Decentralized Formation Control of Teams of Autonomous Agents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Decentralized Formation Control of Teams of Autonomous Agents</dc:title>
  <dc:creator>Marcio de Queiroz</dc:creator>
  <cp:lastModifiedBy>Kapusta, Peggy</cp:lastModifiedBy>
  <cp:revision>40</cp:revision>
  <dcterms:created xsi:type="dcterms:W3CDTF">2021-12-21T20:19:57Z</dcterms:created>
  <dcterms:modified xsi:type="dcterms:W3CDTF">2022-11-30T19:04:32Z</dcterms:modified>
</cp:coreProperties>
</file>